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etworkcomputing.com/data-centers/12-hot-programming-languages-infrastructure-pro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ynda.com/Developer-Programming-Foundations-tutorials/Foundations-Programming-Software-Quality-Assurance/126119-2.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60zhX909jmQ"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corp.nl/highlights/software-architecture-consulting/" TargetMode="External"/><Relationship Id="rId3" Type="http://schemas.openxmlformats.org/officeDocument/2006/relationships/hyperlink" Target="https://en.wikipedia.org/wiki/Software_architec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sterfile.com/search/en/director+chair" TargetMode="External"/><Relationship Id="rId3" Type="http://schemas.openxmlformats.org/officeDocument/2006/relationships/hyperlink" Target="https://swz.salary.com/salarywizard/Software-Engineering-Director-Job-Description.aspx"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vyexec.com/career-advice/2015/cto-versus-vp-engineering-whats-the-difference/" TargetMode="External"/><Relationship Id="rId3" Type="http://schemas.openxmlformats.org/officeDocument/2006/relationships/hyperlink" Target="http://smarterware.org/2016/09/5-reasons-midst-technological-golden-ag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formation-age.com/path-becoming-chief-technology-officer-123464532/" TargetMode="External"/><Relationship Id="rId3" Type="http://schemas.openxmlformats.org/officeDocument/2006/relationships/hyperlink" Target="https://searchcio.techtarget.com/definition/Chief-Technology-Officer-CTO"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nlineengineeringprograms.com/faq/cs-vs-software-engineerin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zmsNTNLVK2nYDc-V6wVttbY8mGt_cdjpKZwuIFuwQnM/edit?usp=shar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ynda.com/Developer-Programming-Foundations-tutorials/Foundations-Programming-Software-Quality-Assurance/126119-2.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ookes.ac.uk/courses/postgraduate/software-engineeri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story/youre-working-in-the-wrong-place-e289036ee01c"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onsultingspace.com.au/business-strategic-planning-setting-up-your-off-site-planning-session-for-success-2/"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23rf.com/photo_108568704_the-abstract-image-of-the-skyscraper-image-overlay-with-business-chart-and-binary-code-image-the-con.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red.com/2016/08/experts-answer-biggest-questions-earthquake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faa764db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faa764db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f1325371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f1325371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f1325371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f1325371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https://www.networkcomputing.com/data-centers/12-hot-programming-languages-infrastructure-pros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f1325371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f1325371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https://www.lynda.com/Developer-Programming-Foundations-tutorials/Foundations-Programming-Software-Quality-Assurance/126119-2.html</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f1325371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f1325371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https://www.youtube.com/watch?v=60zhX909jmQ</a:t>
            </a:r>
            <a:r>
              <a:rPr lang="en"/>
              <a:t> (only for the image)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f132537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f132537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http://stcorp.nl/highlights/software-architecture-consulting/</a:t>
            </a:r>
            <a:endParaRPr/>
          </a:p>
          <a:p>
            <a:pPr indent="0" lvl="0" marL="0" rtl="0" algn="l">
              <a:spcBef>
                <a:spcPts val="0"/>
              </a:spcBef>
              <a:spcAft>
                <a:spcPts val="0"/>
              </a:spcAft>
              <a:buNone/>
            </a:pPr>
            <a:r>
              <a:rPr lang="en" u="sng">
                <a:solidFill>
                  <a:schemeClr val="hlink"/>
                </a:solidFill>
                <a:hlinkClick r:id="rId3"/>
              </a:rPr>
              <a:t>https://en.wikipedia.org/wiki/Software_architect</a:t>
            </a:r>
            <a:r>
              <a:rPr lang="en"/>
              <a:t> (2019)</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f1325371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f1325371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http://www.businessrole.net/management/management-is-drawback-fixing.html</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efa452d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efa452d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https://www.masterfile.com/search/en/director+chair</a:t>
            </a:r>
            <a:endParaRPr/>
          </a:p>
          <a:p>
            <a:pPr indent="0" lvl="0" marL="0" rtl="0" algn="l">
              <a:spcBef>
                <a:spcPts val="0"/>
              </a:spcBef>
              <a:spcAft>
                <a:spcPts val="0"/>
              </a:spcAft>
              <a:buNone/>
            </a:pPr>
            <a:r>
              <a:rPr lang="en" u="sng">
                <a:solidFill>
                  <a:schemeClr val="hlink"/>
                </a:solidFill>
                <a:hlinkClick r:id="rId3"/>
              </a:rPr>
              <a:t>https://swz.salary.com/salarywizard/Software-Engineering-Director-Job-Description.aspx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efa452d68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efa452d68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https://www.ivyexec.com/career-advice/2015/cto-versus-vp-engineering-whats-the-difference/</a:t>
            </a:r>
            <a:endParaRPr/>
          </a:p>
          <a:p>
            <a:pPr indent="0" lvl="0" marL="0" rtl="0" algn="l">
              <a:spcBef>
                <a:spcPts val="0"/>
              </a:spcBef>
              <a:spcAft>
                <a:spcPts val="0"/>
              </a:spcAft>
              <a:buNone/>
            </a:pPr>
            <a:r>
              <a:rPr lang="en" u="sng">
                <a:solidFill>
                  <a:schemeClr val="hlink"/>
                </a:solidFill>
                <a:hlinkClick r:id="rId3"/>
              </a:rPr>
              <a:t>http://smarterware.org/2016/09/5-reasons-midst-technological-golden-age/</a:t>
            </a:r>
            <a:r>
              <a:rPr lang="en"/>
              <a:t> (Picture)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efa452d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efa452d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https://www.information-age.com/path-becoming-chief-technology-officer-123464532/</a:t>
            </a:r>
            <a:endParaRPr/>
          </a:p>
          <a:p>
            <a:pPr indent="0" lvl="0" marL="0" rtl="0" algn="l">
              <a:spcBef>
                <a:spcPts val="0"/>
              </a:spcBef>
              <a:spcAft>
                <a:spcPts val="0"/>
              </a:spcAft>
              <a:buNone/>
            </a:pPr>
            <a:r>
              <a:rPr lang="en" u="sng">
                <a:solidFill>
                  <a:schemeClr val="hlink"/>
                </a:solidFill>
                <a:hlinkClick r:id="rId3"/>
              </a:rPr>
              <a:t>https://searchcio.techtarget.com/definition/Chief-Technology-Officer-CTO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efdf1d6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efdf1d6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a:t>
            </a:r>
            <a:r>
              <a:rPr lang="en" u="sng">
                <a:solidFill>
                  <a:schemeClr val="hlink"/>
                </a:solidFill>
                <a:hlinkClick r:id="rId2"/>
              </a:rPr>
              <a:t>https://www.onlineengineeringprograms.com/faq/cs-vs-software-engineering</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faa764db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faa764db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efa452d6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efa452d6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https://docs.google.com/spreadsheets/d/1zmsNTNLVK2nYDc-V6wVttbY8mGt_cdjpKZwuIFuwQnM/edit?usp=sharing</a:t>
            </a:r>
            <a:r>
              <a:rPr lang="en"/>
              <a:t> (Link to Information if you need to change it)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faa764db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faa764db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faa764db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faa764db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https://www.lynda.com/Developer-Programming-Foundations-tutorials/Foundations-Programming-Software-Quality-Assurance/126119-2.html</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f1325371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f1325371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efdf1d6a0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efdf1d6a0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efdf1d6a0_0_1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efdf1d6a0_0_1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https://www.brookes.ac.uk/courses/postgraduate/software-engineering/</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efdf1d6a0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efdf1d6a0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https://medium.com/s/story/youre-working-in-the-wrong-place-e289036ee01c</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efdf1d6a0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efdf1d6a0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http://www.consultingspace.com.au/business-strategic-planning-setting-up-your-off-site-planning-session-for-success-2/</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efdf1d6a0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efdf1d6a0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https://www.123rf.com/photo_108568704_the-abstract-image-of-the-skyscraper-image-overlay-with-business-chart-and-binary-code-image-the-con.html</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efdf1d6a0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efdf1d6a0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https://www.wired.com/2016/08/experts-answer-biggest-questions-earthquakes/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efdf1d6a0_0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efdf1d6a0_0_1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https://softwareengineering.stackexchange.com/questions/225860/what-is-the-norm-for-introducing-new-hires-to-a-code-base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money.usnews.com/careers/best-jobs/rankings/the-100-best-jobs" TargetMode="External"/><Relationship Id="rId4" Type="http://schemas.openxmlformats.org/officeDocument/2006/relationships/hyperlink" Target="https://money.usnews.com/careers/best-jobs/rankings/best-stem-jobs" TargetMode="External"/><Relationship Id="rId5" Type="http://schemas.openxmlformats.org/officeDocument/2006/relationships/hyperlink" Target="https://money.usnews.com/careers/best-jobs/rankings/best-technology-jobs" TargetMode="External"/><Relationship Id="rId6"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Software Engineering?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2276400" y="3651300"/>
            <a:ext cx="6867600" cy="14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Determines How to Construct Large Complex Software from Smaller Pieces</a:t>
            </a:r>
            <a:endParaRPr/>
          </a:p>
        </p:txBody>
      </p:sp>
      <p:pic>
        <p:nvPicPr>
          <p:cNvPr id="108" name="Google Shape;108;p22"/>
          <p:cNvPicPr preferRelativeResize="0"/>
          <p:nvPr/>
        </p:nvPicPr>
        <p:blipFill rotWithShape="1">
          <a:blip r:embed="rId3">
            <a:alphaModFix/>
          </a:blip>
          <a:srcRect b="4279" l="0" r="0" t="4288"/>
          <a:stretch/>
        </p:blipFill>
        <p:spPr>
          <a:xfrm>
            <a:off x="2276412" y="0"/>
            <a:ext cx="5808672" cy="36513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the different roles in software engineering?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31850" y="5650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Programmer/</a:t>
            </a:r>
            <a:endParaRPr/>
          </a:p>
          <a:p>
            <a:pPr indent="0" lvl="0" marL="0" rtl="0" algn="l">
              <a:spcBef>
                <a:spcPts val="0"/>
              </a:spcBef>
              <a:spcAft>
                <a:spcPts val="0"/>
              </a:spcAft>
              <a:buNone/>
            </a:pPr>
            <a:r>
              <a:rPr lang="en"/>
              <a:t>Software Engineer</a:t>
            </a:r>
            <a:endParaRPr/>
          </a:p>
        </p:txBody>
      </p:sp>
      <p:sp>
        <p:nvSpPr>
          <p:cNvPr id="119" name="Google Shape;119;p24"/>
          <p:cNvSpPr txBox="1"/>
          <p:nvPr>
            <p:ph idx="1" type="body"/>
          </p:nvPr>
        </p:nvSpPr>
        <p:spPr>
          <a:xfrm>
            <a:off x="331850" y="139905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350">
                <a:solidFill>
                  <a:srgbClr val="2C3231"/>
                </a:solidFill>
                <a:highlight>
                  <a:srgbClr val="FFFFFF"/>
                </a:highlight>
              </a:rPr>
              <a:t>Implements the design from the Software Architect.</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Makes the low level choices, decides what algorithms and logic to use.</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The project builders.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Beginners to leading experts in programming.</a:t>
            </a:r>
            <a:endParaRPr sz="1350">
              <a:solidFill>
                <a:srgbClr val="2C3231"/>
              </a:solidFill>
              <a:highlight>
                <a:srgbClr val="FFFFFF"/>
              </a:highlight>
            </a:endParaRPr>
          </a:p>
          <a:p>
            <a:pPr indent="-314325" lvl="1" marL="914400" rtl="0" algn="l">
              <a:spcBef>
                <a:spcPts val="0"/>
              </a:spcBef>
              <a:spcAft>
                <a:spcPts val="0"/>
              </a:spcAft>
              <a:buClr>
                <a:srgbClr val="2C3231"/>
              </a:buClr>
              <a:buSzPts val="1350"/>
              <a:buChar char="○"/>
            </a:pPr>
            <a:r>
              <a:rPr lang="en" sz="1350">
                <a:solidFill>
                  <a:srgbClr val="2C3231"/>
                </a:solidFill>
                <a:highlight>
                  <a:srgbClr val="FFFFFF"/>
                </a:highlight>
              </a:rPr>
              <a:t>There are multiple levels of software engineers based on experience</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Top experts in programming are often called Principal Engineers</a:t>
            </a:r>
            <a:endParaRPr sz="1350">
              <a:solidFill>
                <a:srgbClr val="2C3231"/>
              </a:solidFill>
              <a:highlight>
                <a:srgbClr val="FFFFFF"/>
              </a:highlight>
            </a:endParaRPr>
          </a:p>
        </p:txBody>
      </p:sp>
      <p:pic>
        <p:nvPicPr>
          <p:cNvPr id="120" name="Google Shape;120;p24"/>
          <p:cNvPicPr preferRelativeResize="0"/>
          <p:nvPr/>
        </p:nvPicPr>
        <p:blipFill rotWithShape="1">
          <a:blip r:embed="rId3">
            <a:alphaModFix/>
          </a:blip>
          <a:srcRect b="0" l="21792" r="8714" t="0"/>
          <a:stretch/>
        </p:blipFill>
        <p:spPr>
          <a:xfrm>
            <a:off x="3425325" y="0"/>
            <a:ext cx="5718674"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321775" y="565050"/>
            <a:ext cx="3623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Quality Assurance </a:t>
            </a:r>
            <a:endParaRPr/>
          </a:p>
          <a:p>
            <a:pPr indent="0" lvl="0" marL="0" rtl="0" algn="l">
              <a:spcBef>
                <a:spcPts val="0"/>
              </a:spcBef>
              <a:spcAft>
                <a:spcPts val="0"/>
              </a:spcAft>
              <a:buNone/>
            </a:pPr>
            <a:r>
              <a:rPr lang="en"/>
              <a:t>(QA) Engineer</a:t>
            </a:r>
            <a:endParaRPr/>
          </a:p>
        </p:txBody>
      </p:sp>
      <p:sp>
        <p:nvSpPr>
          <p:cNvPr id="126" name="Google Shape;126;p25"/>
          <p:cNvSpPr txBox="1"/>
          <p:nvPr>
            <p:ph idx="1" type="body"/>
          </p:nvPr>
        </p:nvSpPr>
        <p:spPr>
          <a:xfrm>
            <a:off x="321775" y="139905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350">
                <a:solidFill>
                  <a:srgbClr val="2C3231"/>
                </a:solidFill>
                <a:highlight>
                  <a:srgbClr val="FFFFFF"/>
                </a:highlight>
              </a:rPr>
              <a:t>Makes sure that the system meets the requirements.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Makes sure that every part of the system has been tested </a:t>
            </a:r>
            <a:r>
              <a:rPr lang="en" sz="1350">
                <a:solidFill>
                  <a:srgbClr val="2C3231"/>
                </a:solidFill>
                <a:highlight>
                  <a:srgbClr val="FFFFFF"/>
                </a:highlight>
              </a:rPr>
              <a:t>thoroughly</a:t>
            </a:r>
            <a:r>
              <a:rPr lang="en" sz="1350">
                <a:solidFill>
                  <a:srgbClr val="2C3231"/>
                </a:solidFill>
                <a:highlight>
                  <a:srgbClr val="FFFFFF"/>
                </a:highlight>
              </a:rPr>
              <a:t>.</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B</a:t>
            </a:r>
            <a:r>
              <a:rPr lang="en" sz="1350">
                <a:solidFill>
                  <a:srgbClr val="2C3231"/>
                </a:solidFill>
                <a:highlight>
                  <a:srgbClr val="FFFFFF"/>
                </a:highlight>
              </a:rPr>
              <a:t>eginners to leading experts in testing.</a:t>
            </a:r>
            <a:endParaRPr sz="1350">
              <a:solidFill>
                <a:srgbClr val="2C3231"/>
              </a:solidFill>
              <a:highlight>
                <a:srgbClr val="FFFFFF"/>
              </a:highlight>
            </a:endParaRPr>
          </a:p>
        </p:txBody>
      </p:sp>
      <p:pic>
        <p:nvPicPr>
          <p:cNvPr id="127" name="Google Shape;127;p25"/>
          <p:cNvPicPr preferRelativeResize="0"/>
          <p:nvPr/>
        </p:nvPicPr>
        <p:blipFill rotWithShape="1">
          <a:blip r:embed="rId3">
            <a:alphaModFix/>
          </a:blip>
          <a:srcRect b="0" l="13656" r="23843" t="0"/>
          <a:stretch/>
        </p:blipFill>
        <p:spPr>
          <a:xfrm>
            <a:off x="3429000" y="0"/>
            <a:ext cx="5715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51925" y="5650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UI/UX Designer</a:t>
            </a:r>
            <a:endParaRPr/>
          </a:p>
        </p:txBody>
      </p:sp>
      <p:sp>
        <p:nvSpPr>
          <p:cNvPr id="133" name="Google Shape;133;p26"/>
          <p:cNvSpPr txBox="1"/>
          <p:nvPr>
            <p:ph idx="1" type="body"/>
          </p:nvPr>
        </p:nvSpPr>
        <p:spPr>
          <a:xfrm>
            <a:off x="351925" y="1399050"/>
            <a:ext cx="2808000" cy="3179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Designs what the user will see (User Interface).</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Responsible for how the user feels while interacting with the site (User eXperience).</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Ensures a product makes sense to the user.</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UI/UX are just as important as the functionality.</a:t>
            </a:r>
            <a:endParaRPr sz="1350">
              <a:solidFill>
                <a:srgbClr val="2C3231"/>
              </a:solidFill>
              <a:highlight>
                <a:srgbClr val="FFFFFF"/>
              </a:highlight>
            </a:endParaRPr>
          </a:p>
        </p:txBody>
      </p:sp>
      <p:pic>
        <p:nvPicPr>
          <p:cNvPr id="134" name="Google Shape;134;p26"/>
          <p:cNvPicPr preferRelativeResize="0"/>
          <p:nvPr/>
        </p:nvPicPr>
        <p:blipFill rotWithShape="1">
          <a:blip r:embed="rId3">
            <a:alphaModFix/>
          </a:blip>
          <a:srcRect b="0" l="34246" r="3214" t="0"/>
          <a:stretch/>
        </p:blipFill>
        <p:spPr>
          <a:xfrm>
            <a:off x="3425325" y="0"/>
            <a:ext cx="571867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a:t>
            </a:r>
            <a:r>
              <a:rPr lang="en"/>
              <a:t>Architect</a:t>
            </a:r>
            <a:endParaRPr/>
          </a:p>
        </p:txBody>
      </p:sp>
      <p:sp>
        <p:nvSpPr>
          <p:cNvPr id="140" name="Google Shape;140;p2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350">
                <a:solidFill>
                  <a:srgbClr val="2C3231"/>
                </a:solidFill>
                <a:highlight>
                  <a:srgbClr val="FFFFFF"/>
                </a:highlight>
              </a:rPr>
              <a:t>Creates elegant, flexible, and durable designs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Makes high-level design choices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Dictates technical standards, tools, and platforms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The leading technical experts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Often there are multiple levels of architect</a:t>
            </a:r>
            <a:endParaRPr sz="1350">
              <a:solidFill>
                <a:srgbClr val="2C3231"/>
              </a:solidFill>
              <a:highlight>
                <a:srgbClr val="FFFFFF"/>
              </a:highlight>
            </a:endParaRPr>
          </a:p>
          <a:p>
            <a:pPr indent="-314325" lvl="1" marL="914400" rtl="0" algn="l">
              <a:spcBef>
                <a:spcPts val="0"/>
              </a:spcBef>
              <a:spcAft>
                <a:spcPts val="0"/>
              </a:spcAft>
              <a:buClr>
                <a:srgbClr val="2C3231"/>
              </a:buClr>
              <a:buSzPts val="1350"/>
              <a:buChar char="○"/>
            </a:pPr>
            <a:r>
              <a:rPr lang="en" sz="1350">
                <a:solidFill>
                  <a:srgbClr val="2C3231"/>
                </a:solidFill>
                <a:highlight>
                  <a:srgbClr val="FFFFFF"/>
                </a:highlight>
              </a:rPr>
              <a:t>Architect, Senior Architect, Principal Architect</a:t>
            </a:r>
            <a:endParaRPr sz="1350">
              <a:solidFill>
                <a:srgbClr val="2C3231"/>
              </a:solidFill>
              <a:highlight>
                <a:srgbClr val="FFFFFF"/>
              </a:highlight>
            </a:endParaRPr>
          </a:p>
        </p:txBody>
      </p:sp>
      <p:pic>
        <p:nvPicPr>
          <p:cNvPr id="141" name="Google Shape;141;p27"/>
          <p:cNvPicPr preferRelativeResize="0"/>
          <p:nvPr/>
        </p:nvPicPr>
        <p:blipFill>
          <a:blip r:embed="rId3">
            <a:alphaModFix/>
          </a:blip>
          <a:stretch>
            <a:fillRect/>
          </a:stretch>
        </p:blipFill>
        <p:spPr>
          <a:xfrm>
            <a:off x="3429000" y="0"/>
            <a:ext cx="6858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21750" y="6042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Manager</a:t>
            </a:r>
            <a:endParaRPr/>
          </a:p>
        </p:txBody>
      </p:sp>
      <p:sp>
        <p:nvSpPr>
          <p:cNvPr id="147" name="Google Shape;147;p28"/>
          <p:cNvSpPr txBox="1"/>
          <p:nvPr>
            <p:ph idx="1" type="body"/>
          </p:nvPr>
        </p:nvSpPr>
        <p:spPr>
          <a:xfrm>
            <a:off x="321750" y="1359900"/>
            <a:ext cx="2808000" cy="3179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Responsible for managing people on a software team.</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Meets regularly with team members.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Makes hiring/firing decisions (in consultation with upper management--Directors, VP’s and CTO).</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Creates the schedule.</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Enforces deadlines.</a:t>
            </a:r>
            <a:endParaRPr sz="1350">
              <a:solidFill>
                <a:srgbClr val="2C3231"/>
              </a:solidFill>
              <a:highlight>
                <a:srgbClr val="FFFFFF"/>
              </a:highlight>
            </a:endParaRPr>
          </a:p>
        </p:txBody>
      </p:sp>
      <p:pic>
        <p:nvPicPr>
          <p:cNvPr id="148" name="Google Shape;148;p28"/>
          <p:cNvPicPr preferRelativeResize="0"/>
          <p:nvPr/>
        </p:nvPicPr>
        <p:blipFill rotWithShape="1">
          <a:blip r:embed="rId3">
            <a:alphaModFix/>
          </a:blip>
          <a:srcRect b="0" l="13934" r="23635" t="0"/>
          <a:stretch/>
        </p:blipFill>
        <p:spPr>
          <a:xfrm>
            <a:off x="3429000" y="0"/>
            <a:ext cx="5740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361925" y="7961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Engineering Director</a:t>
            </a:r>
            <a:endParaRPr/>
          </a:p>
        </p:txBody>
      </p:sp>
      <p:sp>
        <p:nvSpPr>
          <p:cNvPr id="154" name="Google Shape;154;p29"/>
          <p:cNvSpPr txBox="1"/>
          <p:nvPr>
            <p:ph idx="1" type="body"/>
          </p:nvPr>
        </p:nvSpPr>
        <p:spPr>
          <a:xfrm>
            <a:off x="361925" y="16301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Directs and oversees the developing, releasing, and maintaining of software applications.</a:t>
            </a:r>
            <a:endParaRPr/>
          </a:p>
          <a:p>
            <a:pPr indent="-304800" lvl="0" marL="457200" rtl="0" algn="l">
              <a:spcBef>
                <a:spcPts val="0"/>
              </a:spcBef>
              <a:spcAft>
                <a:spcPts val="0"/>
              </a:spcAft>
              <a:buSzPts val="1200"/>
              <a:buChar char="●"/>
            </a:pPr>
            <a:r>
              <a:rPr lang="en"/>
              <a:t>Establishes policies and procedures that produce high-quality software products and services.</a:t>
            </a:r>
            <a:endParaRPr/>
          </a:p>
          <a:p>
            <a:pPr indent="-304800" lvl="0" marL="457200" rtl="0" algn="l">
              <a:spcBef>
                <a:spcPts val="0"/>
              </a:spcBef>
              <a:spcAft>
                <a:spcPts val="0"/>
              </a:spcAft>
              <a:buSzPts val="1200"/>
              <a:buChar char="●"/>
            </a:pPr>
            <a:r>
              <a:rPr lang="en"/>
              <a:t>Manages the managers.</a:t>
            </a:r>
            <a:endParaRPr/>
          </a:p>
          <a:p>
            <a:pPr indent="-304800" lvl="0" marL="457200" rtl="0" algn="l">
              <a:spcBef>
                <a:spcPts val="0"/>
              </a:spcBef>
              <a:spcAft>
                <a:spcPts val="0"/>
              </a:spcAft>
              <a:buSzPts val="1200"/>
              <a:buChar char="●"/>
            </a:pPr>
            <a:r>
              <a:rPr lang="en"/>
              <a:t>Typically reports to top management.</a:t>
            </a:r>
            <a:endParaRPr sz="1350">
              <a:solidFill>
                <a:srgbClr val="2C3231"/>
              </a:solidFill>
              <a:highlight>
                <a:srgbClr val="FFFFFF"/>
              </a:highlight>
            </a:endParaRPr>
          </a:p>
        </p:txBody>
      </p:sp>
      <p:pic>
        <p:nvPicPr>
          <p:cNvPr id="155" name="Google Shape;155;p29"/>
          <p:cNvPicPr preferRelativeResize="0"/>
          <p:nvPr/>
        </p:nvPicPr>
        <p:blipFill rotWithShape="1">
          <a:blip r:embed="rId3">
            <a:alphaModFix/>
          </a:blip>
          <a:srcRect b="0" l="21165" r="16197" t="0"/>
          <a:stretch/>
        </p:blipFill>
        <p:spPr>
          <a:xfrm>
            <a:off x="3425325" y="0"/>
            <a:ext cx="571867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61925" y="7961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VP of Technology</a:t>
            </a:r>
            <a:endParaRPr/>
          </a:p>
        </p:txBody>
      </p:sp>
      <p:sp>
        <p:nvSpPr>
          <p:cNvPr id="161" name="Google Shape;161;p30"/>
          <p:cNvSpPr txBox="1"/>
          <p:nvPr>
            <p:ph idx="1" type="body"/>
          </p:nvPr>
        </p:nvSpPr>
        <p:spPr>
          <a:xfrm>
            <a:off x="361925" y="16301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solidFill>
                  <a:srgbClr val="4D4D4D"/>
                </a:solidFill>
                <a:highlight>
                  <a:srgbClr val="FFFFFF"/>
                </a:highlight>
              </a:rPr>
              <a:t>Personnel management - direct supervisor of the technical staff.</a:t>
            </a:r>
            <a:endParaRPr>
              <a:solidFill>
                <a:srgbClr val="4D4D4D"/>
              </a:solidFill>
              <a:highlight>
                <a:srgbClr val="FFFFFF"/>
              </a:highlight>
            </a:endParaRPr>
          </a:p>
          <a:p>
            <a:pPr indent="-304800" lvl="0" marL="457200" rtl="0" algn="l">
              <a:spcBef>
                <a:spcPts val="0"/>
              </a:spcBef>
              <a:spcAft>
                <a:spcPts val="0"/>
              </a:spcAft>
              <a:buClr>
                <a:srgbClr val="4D4D4D"/>
              </a:buClr>
              <a:buSzPts val="1200"/>
              <a:buChar char="●"/>
            </a:pPr>
            <a:r>
              <a:rPr lang="en">
                <a:solidFill>
                  <a:srgbClr val="4D4D4D"/>
                </a:solidFill>
                <a:highlight>
                  <a:srgbClr val="FFFFFF"/>
                </a:highlight>
              </a:rPr>
              <a:t>Often manages contributing engineering managers, who serve as the direct supervisor of the technical staff.</a:t>
            </a:r>
            <a:endParaRPr>
              <a:solidFill>
                <a:srgbClr val="4D4D4D"/>
              </a:solidFill>
              <a:highlight>
                <a:srgbClr val="FFFFFF"/>
              </a:highlight>
            </a:endParaRPr>
          </a:p>
          <a:p>
            <a:pPr indent="-304800" lvl="0" marL="457200" rtl="0" algn="l">
              <a:spcBef>
                <a:spcPts val="0"/>
              </a:spcBef>
              <a:spcAft>
                <a:spcPts val="0"/>
              </a:spcAft>
              <a:buClr>
                <a:srgbClr val="4D4D4D"/>
              </a:buClr>
              <a:buSzPts val="1200"/>
              <a:buChar char="●"/>
            </a:pPr>
            <a:r>
              <a:rPr lang="en">
                <a:solidFill>
                  <a:srgbClr val="4D4D4D"/>
                </a:solidFill>
                <a:highlight>
                  <a:srgbClr val="FFFFFF"/>
                </a:highlight>
              </a:rPr>
              <a:t>Responsible for ensuring that the product vision is realized through excellence in execution.</a:t>
            </a:r>
            <a:endParaRPr>
              <a:solidFill>
                <a:srgbClr val="4D4D4D"/>
              </a:solidFill>
              <a:highlight>
                <a:srgbClr val="FFFFFF"/>
              </a:highlight>
            </a:endParaRPr>
          </a:p>
          <a:p>
            <a:pPr indent="-304800" lvl="0" marL="457200" rtl="0" algn="l">
              <a:spcBef>
                <a:spcPts val="0"/>
              </a:spcBef>
              <a:spcAft>
                <a:spcPts val="0"/>
              </a:spcAft>
              <a:buClr>
                <a:srgbClr val="4D4D4D"/>
              </a:buClr>
              <a:buSzPts val="1200"/>
              <a:buChar char="●"/>
            </a:pPr>
            <a:r>
              <a:rPr lang="en">
                <a:solidFill>
                  <a:srgbClr val="4D4D4D"/>
                </a:solidFill>
                <a:highlight>
                  <a:srgbClr val="FFFFFF"/>
                </a:highlight>
              </a:rPr>
              <a:t>Reports to the CTO.</a:t>
            </a:r>
            <a:endParaRPr>
              <a:solidFill>
                <a:srgbClr val="4D4D4D"/>
              </a:solidFill>
              <a:highlight>
                <a:srgbClr val="FFFFFF"/>
              </a:highlight>
            </a:endParaRPr>
          </a:p>
          <a:p>
            <a:pPr indent="-304800" lvl="0" marL="457200" rtl="0" algn="l">
              <a:spcBef>
                <a:spcPts val="0"/>
              </a:spcBef>
              <a:spcAft>
                <a:spcPts val="0"/>
              </a:spcAft>
              <a:buClr>
                <a:srgbClr val="4D4D4D"/>
              </a:buClr>
              <a:buSzPts val="1200"/>
              <a:buChar char="●"/>
            </a:pPr>
            <a:r>
              <a:rPr lang="en">
                <a:solidFill>
                  <a:srgbClr val="4D4D4D"/>
                </a:solidFill>
                <a:highlight>
                  <a:srgbClr val="FFFFFF"/>
                </a:highlight>
              </a:rPr>
              <a:t>Responsible for co-developing the technical strategy with the CTO.</a:t>
            </a:r>
            <a:endParaRPr>
              <a:solidFill>
                <a:srgbClr val="4D4D4D"/>
              </a:solidFill>
              <a:highlight>
                <a:srgbClr val="FFFFFF"/>
              </a:highlight>
            </a:endParaRPr>
          </a:p>
        </p:txBody>
      </p:sp>
      <p:pic>
        <p:nvPicPr>
          <p:cNvPr id="162" name="Google Shape;162;p30"/>
          <p:cNvPicPr preferRelativeResize="0"/>
          <p:nvPr/>
        </p:nvPicPr>
        <p:blipFill rotWithShape="1">
          <a:blip r:embed="rId3">
            <a:alphaModFix/>
          </a:blip>
          <a:srcRect b="0" l="21165" r="16197" t="0"/>
          <a:stretch/>
        </p:blipFill>
        <p:spPr>
          <a:xfrm>
            <a:off x="3425325" y="0"/>
            <a:ext cx="5718675" cy="5143500"/>
          </a:xfrm>
          <a:prstGeom prst="rect">
            <a:avLst/>
          </a:prstGeom>
          <a:noFill/>
          <a:ln>
            <a:noFill/>
          </a:ln>
        </p:spPr>
      </p:pic>
      <p:pic>
        <p:nvPicPr>
          <p:cNvPr id="163" name="Google Shape;163;p30"/>
          <p:cNvPicPr preferRelativeResize="0"/>
          <p:nvPr/>
        </p:nvPicPr>
        <p:blipFill rotWithShape="1">
          <a:blip r:embed="rId4">
            <a:alphaModFix/>
          </a:blip>
          <a:srcRect b="0" l="0" r="5935" t="0"/>
          <a:stretch/>
        </p:blipFill>
        <p:spPr>
          <a:xfrm>
            <a:off x="3425325" y="0"/>
            <a:ext cx="6044646"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237850" y="5650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Chief Technology Officer (CTO)</a:t>
            </a:r>
            <a:endParaRPr/>
          </a:p>
        </p:txBody>
      </p:sp>
      <p:sp>
        <p:nvSpPr>
          <p:cNvPr id="169" name="Google Shape;169;p31"/>
          <p:cNvSpPr txBox="1"/>
          <p:nvPr>
            <p:ph idx="1" type="body"/>
          </p:nvPr>
        </p:nvSpPr>
        <p:spPr>
          <a:xfrm>
            <a:off x="237850" y="139905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 highest ranking technical person in a company.</a:t>
            </a:r>
            <a:endParaRPr/>
          </a:p>
          <a:p>
            <a:pPr indent="-304800" lvl="0" marL="457200" rtl="0" algn="l">
              <a:spcBef>
                <a:spcPts val="0"/>
              </a:spcBef>
              <a:spcAft>
                <a:spcPts val="0"/>
              </a:spcAft>
              <a:buSzPts val="1200"/>
              <a:buChar char="●"/>
            </a:pPr>
            <a:r>
              <a:rPr lang="en"/>
              <a:t>P</a:t>
            </a:r>
            <a:r>
              <a:rPr lang="en"/>
              <a:t>resides over the overarching technology infrastructure.</a:t>
            </a:r>
            <a:endParaRPr/>
          </a:p>
          <a:p>
            <a:pPr indent="-304800" lvl="0" marL="457200" rtl="0" algn="l">
              <a:spcBef>
                <a:spcPts val="0"/>
              </a:spcBef>
              <a:spcAft>
                <a:spcPts val="0"/>
              </a:spcAft>
              <a:buSzPts val="1200"/>
              <a:buChar char="●"/>
            </a:pPr>
            <a:r>
              <a:rPr lang="en"/>
              <a:t>Monitors technological, social and scientific trends that could influence the company's business goals.</a:t>
            </a:r>
            <a:endParaRPr/>
          </a:p>
          <a:p>
            <a:pPr indent="-304800" lvl="0" marL="457200" rtl="0" algn="l">
              <a:spcBef>
                <a:spcPts val="0"/>
              </a:spcBef>
              <a:spcAft>
                <a:spcPts val="0"/>
              </a:spcAft>
              <a:buSzPts val="1200"/>
              <a:buChar char="●"/>
            </a:pPr>
            <a:r>
              <a:rPr lang="en"/>
              <a:t>Identify opportunities and risks for the business.</a:t>
            </a:r>
            <a:endParaRPr/>
          </a:p>
          <a:p>
            <a:pPr indent="-304800" lvl="0" marL="457200" rtl="0" algn="l">
              <a:spcBef>
                <a:spcPts val="0"/>
              </a:spcBef>
              <a:spcAft>
                <a:spcPts val="0"/>
              </a:spcAft>
              <a:buSzPts val="1200"/>
              <a:buChar char="●"/>
            </a:pPr>
            <a:r>
              <a:rPr lang="en"/>
              <a:t>Responsible for the entire technical budget.</a:t>
            </a:r>
            <a:endParaRPr/>
          </a:p>
          <a:p>
            <a:pPr indent="-304800" lvl="0" marL="457200" rtl="0" algn="l">
              <a:spcBef>
                <a:spcPts val="0"/>
              </a:spcBef>
              <a:spcAft>
                <a:spcPts val="0"/>
              </a:spcAft>
              <a:buSzPts val="1200"/>
              <a:buChar char="●"/>
            </a:pPr>
            <a:r>
              <a:rPr lang="en"/>
              <a:t>An executive who reports to the company CEO or President.</a:t>
            </a:r>
            <a:endParaRPr/>
          </a:p>
        </p:txBody>
      </p:sp>
      <p:pic>
        <p:nvPicPr>
          <p:cNvPr id="170" name="Google Shape;170;p31"/>
          <p:cNvPicPr preferRelativeResize="0"/>
          <p:nvPr/>
        </p:nvPicPr>
        <p:blipFill rotWithShape="1">
          <a:blip r:embed="rId3">
            <a:alphaModFix/>
          </a:blip>
          <a:srcRect b="0" l="14132" r="7133" t="0"/>
          <a:stretch/>
        </p:blipFill>
        <p:spPr>
          <a:xfrm>
            <a:off x="3045849" y="0"/>
            <a:ext cx="60981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a:t>
            </a:r>
            <a:endParaRPr/>
          </a:p>
        </p:txBody>
      </p:sp>
      <p:sp>
        <p:nvSpPr>
          <p:cNvPr id="60" name="Google Shape;60;p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Computer Science</a:t>
            </a:r>
            <a:endParaRPr b="1" sz="1800"/>
          </a:p>
          <a:p>
            <a:pPr indent="0" lvl="0" marL="0" rtl="0" algn="l">
              <a:spcBef>
                <a:spcPts val="1600"/>
              </a:spcBef>
              <a:spcAft>
                <a:spcPts val="1600"/>
              </a:spcAft>
              <a:buNone/>
            </a:pPr>
            <a:r>
              <a:rPr lang="en"/>
              <a:t>Computer science takes a broad approach to the study of the principles and use of computers that covers both theory and application. This field involves the understanding and application of both abstract and concrete knowledge.</a:t>
            </a:r>
            <a:endParaRPr/>
          </a:p>
        </p:txBody>
      </p:sp>
      <p:sp>
        <p:nvSpPr>
          <p:cNvPr id="61" name="Google Shape;61;p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Software Engineering</a:t>
            </a:r>
            <a:endParaRPr b="1" sz="1800"/>
          </a:p>
          <a:p>
            <a:pPr indent="0" lvl="0" marL="0" rtl="0" algn="l">
              <a:spcBef>
                <a:spcPts val="1600"/>
              </a:spcBef>
              <a:spcAft>
                <a:spcPts val="1600"/>
              </a:spcAft>
              <a:buNone/>
            </a:pPr>
            <a:r>
              <a:rPr lang="en"/>
              <a:t>Software engineering is a field largely concerned with the application of engineering processes for the creation, maintenance, and design of software for a variety of different purposes.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much do software engineers get paid</a:t>
            </a:r>
            <a:r>
              <a:rPr lang="en"/>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33"/>
          <p:cNvPicPr preferRelativeResize="0"/>
          <p:nvPr/>
        </p:nvPicPr>
        <p:blipFill>
          <a:blip r:embed="rId3">
            <a:alphaModFix/>
          </a:blip>
          <a:stretch>
            <a:fillRect/>
          </a:stretch>
        </p:blipFill>
        <p:spPr>
          <a:xfrm>
            <a:off x="879762" y="288712"/>
            <a:ext cx="7384476" cy="4566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software engineers like their jobs</a:t>
            </a: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311700" y="555600"/>
            <a:ext cx="3623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Developer is the #1 US Job</a:t>
            </a:r>
            <a:endParaRPr/>
          </a:p>
        </p:txBody>
      </p:sp>
      <p:sp>
        <p:nvSpPr>
          <p:cNvPr id="191" name="Google Shape;191;p35"/>
          <p:cNvSpPr txBox="1"/>
          <p:nvPr>
            <p:ph idx="1" type="body"/>
          </p:nvPr>
        </p:nvSpPr>
        <p:spPr>
          <a:xfrm>
            <a:off x="311700" y="1389600"/>
            <a:ext cx="3117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C3231"/>
                </a:solidFill>
                <a:highlight>
                  <a:srgbClr val="FFFFFF"/>
                </a:highlight>
              </a:rPr>
              <a:t>Top Rated Job by US News and World Report in their 2019 Job Rankings</a:t>
            </a:r>
            <a:endParaRPr sz="1350">
              <a:solidFill>
                <a:srgbClr val="2C3231"/>
              </a:solidFill>
              <a:highlight>
                <a:srgbClr val="FFFFFF"/>
              </a:highlight>
            </a:endParaRPr>
          </a:p>
          <a:p>
            <a:pPr indent="-304800" lvl="0" marL="457200" rtl="0" algn="l">
              <a:spcBef>
                <a:spcPts val="1600"/>
              </a:spcBef>
              <a:spcAft>
                <a:spcPts val="0"/>
              </a:spcAft>
              <a:buSzPts val="1200"/>
              <a:buChar char="●"/>
            </a:pPr>
            <a:r>
              <a:rPr lang="en" sz="1350" u="sng">
                <a:solidFill>
                  <a:schemeClr val="hlink"/>
                </a:solidFill>
                <a:highlight>
                  <a:srgbClr val="FFFFFF"/>
                </a:highlight>
                <a:hlinkClick r:id="rId3"/>
              </a:rPr>
              <a:t>#1 in 100 Best Jobs List</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u="sng">
                <a:solidFill>
                  <a:schemeClr val="hlink"/>
                </a:solidFill>
                <a:highlight>
                  <a:srgbClr val="FFFFFF"/>
                </a:highlight>
                <a:hlinkClick r:id="rId4"/>
              </a:rPr>
              <a:t>#1 in Best Stem Jobs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u="sng">
                <a:solidFill>
                  <a:schemeClr val="hlink"/>
                </a:solidFill>
                <a:highlight>
                  <a:srgbClr val="FFFFFF"/>
                </a:highlight>
                <a:hlinkClick r:id="rId5"/>
              </a:rPr>
              <a:t>#1 in Best Technology Jobs</a:t>
            </a:r>
            <a:endParaRPr sz="1350">
              <a:solidFill>
                <a:srgbClr val="2C3231"/>
              </a:solidFill>
              <a:highlight>
                <a:srgbClr val="FFFFFF"/>
              </a:highlight>
            </a:endParaRPr>
          </a:p>
        </p:txBody>
      </p:sp>
      <p:pic>
        <p:nvPicPr>
          <p:cNvPr id="192" name="Google Shape;192;p35"/>
          <p:cNvPicPr preferRelativeResize="0"/>
          <p:nvPr/>
        </p:nvPicPr>
        <p:blipFill rotWithShape="1">
          <a:blip r:embed="rId6">
            <a:alphaModFix/>
          </a:blip>
          <a:srcRect b="19849" l="0" r="0" t="19855"/>
          <a:stretch/>
        </p:blipFill>
        <p:spPr>
          <a:xfrm>
            <a:off x="4116275" y="0"/>
            <a:ext cx="5715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824000" y="763600"/>
            <a:ext cx="63186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does a software engineer do?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0" y="3636625"/>
            <a:ext cx="6361200" cy="15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Creates Software Plans &amp; Diagrams</a:t>
            </a:r>
            <a:endParaRPr/>
          </a:p>
        </p:txBody>
      </p:sp>
      <p:pic>
        <p:nvPicPr>
          <p:cNvPr id="72" name="Google Shape;72;p16"/>
          <p:cNvPicPr preferRelativeResize="0"/>
          <p:nvPr/>
        </p:nvPicPr>
        <p:blipFill rotWithShape="1">
          <a:blip r:embed="rId3">
            <a:alphaModFix/>
          </a:blip>
          <a:srcRect b="0" l="0" r="16846" t="0"/>
          <a:stretch/>
        </p:blipFill>
        <p:spPr>
          <a:xfrm>
            <a:off x="0" y="0"/>
            <a:ext cx="9144000" cy="363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0" y="3666425"/>
            <a:ext cx="6361200" cy="14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Communicates with Large Groups</a:t>
            </a:r>
            <a:endParaRPr/>
          </a:p>
        </p:txBody>
      </p:sp>
      <p:pic>
        <p:nvPicPr>
          <p:cNvPr id="78" name="Google Shape;78;p17"/>
          <p:cNvPicPr preferRelativeResize="0"/>
          <p:nvPr/>
        </p:nvPicPr>
        <p:blipFill>
          <a:blip r:embed="rId3">
            <a:alphaModFix/>
          </a:blip>
          <a:stretch>
            <a:fillRect/>
          </a:stretch>
        </p:blipFill>
        <p:spPr>
          <a:xfrm>
            <a:off x="0" y="0"/>
            <a:ext cx="5505150" cy="366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2191325" y="3656700"/>
            <a:ext cx="6361200" cy="14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Builds New Software</a:t>
            </a:r>
            <a:endParaRPr/>
          </a:p>
        </p:txBody>
      </p:sp>
      <p:pic>
        <p:nvPicPr>
          <p:cNvPr id="84" name="Google Shape;84;p18"/>
          <p:cNvPicPr preferRelativeResize="0"/>
          <p:nvPr/>
        </p:nvPicPr>
        <p:blipFill>
          <a:blip r:embed="rId3">
            <a:alphaModFix/>
          </a:blip>
          <a:stretch>
            <a:fillRect/>
          </a:stretch>
        </p:blipFill>
        <p:spPr>
          <a:xfrm>
            <a:off x="2191325" y="0"/>
            <a:ext cx="4761350" cy="365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 name="Shape 88"/>
        <p:cNvGrpSpPr/>
        <p:nvPr/>
      </p:nvGrpSpPr>
      <p:grpSpPr>
        <a:xfrm>
          <a:off x="0" y="0"/>
          <a:ext cx="0" cy="0"/>
          <a:chOff x="0" y="0"/>
          <a:chExt cx="0" cy="0"/>
        </a:xfrm>
      </p:grpSpPr>
      <p:sp>
        <p:nvSpPr>
          <p:cNvPr id="89" name="Google Shape;89;p19"/>
          <p:cNvSpPr txBox="1"/>
          <p:nvPr>
            <p:ph type="title"/>
          </p:nvPr>
        </p:nvSpPr>
        <p:spPr>
          <a:xfrm>
            <a:off x="3680275" y="3641175"/>
            <a:ext cx="6361200" cy="15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Enhances Existing Software</a:t>
            </a:r>
            <a:endParaRPr/>
          </a:p>
        </p:txBody>
      </p:sp>
      <p:pic>
        <p:nvPicPr>
          <p:cNvPr id="90" name="Google Shape;90;p19"/>
          <p:cNvPicPr preferRelativeResize="0"/>
          <p:nvPr/>
        </p:nvPicPr>
        <p:blipFill>
          <a:blip r:embed="rId3">
            <a:alphaModFix/>
          </a:blip>
          <a:stretch>
            <a:fillRect/>
          </a:stretch>
        </p:blipFill>
        <p:spPr>
          <a:xfrm>
            <a:off x="3680275" y="0"/>
            <a:ext cx="5463724" cy="364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20"/>
          <p:cNvPicPr preferRelativeResize="0"/>
          <p:nvPr/>
        </p:nvPicPr>
        <p:blipFill>
          <a:blip r:embed="rId3">
            <a:alphaModFix/>
          </a:blip>
          <a:stretch>
            <a:fillRect/>
          </a:stretch>
        </p:blipFill>
        <p:spPr>
          <a:xfrm>
            <a:off x="1" y="0"/>
            <a:ext cx="5497199" cy="3656700"/>
          </a:xfrm>
          <a:prstGeom prst="rect">
            <a:avLst/>
          </a:prstGeom>
          <a:noFill/>
          <a:ln>
            <a:noFill/>
          </a:ln>
        </p:spPr>
      </p:pic>
      <p:sp>
        <p:nvSpPr>
          <p:cNvPr id="96" name="Google Shape;96;p20"/>
          <p:cNvSpPr txBox="1"/>
          <p:nvPr>
            <p:ph type="title"/>
          </p:nvPr>
        </p:nvSpPr>
        <p:spPr>
          <a:xfrm>
            <a:off x="0" y="3656700"/>
            <a:ext cx="5497200" cy="14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Prevents Software/Code Decay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1667650" y="3651300"/>
            <a:ext cx="6361200" cy="14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Works on Huge Code Bases</a:t>
            </a:r>
            <a:endParaRPr/>
          </a:p>
        </p:txBody>
      </p:sp>
      <p:pic>
        <p:nvPicPr>
          <p:cNvPr id="102" name="Google Shape;102;p21"/>
          <p:cNvPicPr preferRelativeResize="0"/>
          <p:nvPr/>
        </p:nvPicPr>
        <p:blipFill>
          <a:blip r:embed="rId3">
            <a:alphaModFix/>
          </a:blip>
          <a:stretch>
            <a:fillRect/>
          </a:stretch>
        </p:blipFill>
        <p:spPr>
          <a:xfrm>
            <a:off x="1667662" y="0"/>
            <a:ext cx="5808675" cy="3651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